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2" r:id="rId11"/>
    <p:sldId id="273" r:id="rId12"/>
    <p:sldId id="275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Τριαντάφυλλος Κατσαρός" userId="8a5701645efaa0ea" providerId="LiveId" clId="{B3D2071A-94C9-43F3-9125-D35A32229123}"/>
    <pc:docChg chg="modSld">
      <pc:chgData name="Τριαντάφυλλος Κατσαρός" userId="8a5701645efaa0ea" providerId="LiveId" clId="{B3D2071A-94C9-43F3-9125-D35A32229123}" dt="2025-06-17T09:29:31.273" v="147" actId="20577"/>
      <pc:docMkLst>
        <pc:docMk/>
      </pc:docMkLst>
      <pc:sldChg chg="modSp mod">
        <pc:chgData name="Τριαντάφυλλος Κατσαρός" userId="8a5701645efaa0ea" providerId="LiveId" clId="{B3D2071A-94C9-43F3-9125-D35A32229123}" dt="2025-06-17T09:29:31.273" v="147" actId="20577"/>
        <pc:sldMkLst>
          <pc:docMk/>
          <pc:sldMk cId="383465988" sldId="275"/>
        </pc:sldMkLst>
        <pc:spChg chg="mod">
          <ac:chgData name="Τριαντάφυλλος Κατσαρός" userId="8a5701645efaa0ea" providerId="LiveId" clId="{B3D2071A-94C9-43F3-9125-D35A32229123}" dt="2025-06-17T09:29:31.273" v="147" actId="20577"/>
          <ac:spMkLst>
            <pc:docMk/>
            <pc:sldMk cId="383465988" sldId="275"/>
            <ac:spMk id="2" creationId="{1EDCB429-420E-0CDE-96D7-B20AF1D3E90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30CD2-FDE0-4556-AF9E-1063B4E68755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375D55-4F82-4118-8D41-AF5BDE352D2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60E3-59E2-432E-81E4-52A88CBB0492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186A7-BBE4-44AA-9764-25481CFAC876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E7992-B63A-45E7-A31A-2BED1673015D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CA392-065A-4E72-82DB-4207C80A8A70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4113B-6968-4C65-9610-B2ABB433012B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9ED6-18CD-475C-82A0-F1BC3BD386E8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2B0D-8E91-4E7D-A040-3301F346AE55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48D2-7011-4778-A0EC-EF6E7AFF8B86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767F7-1F0B-44F5-A3A7-37C52FACF93B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E4C4-B420-4001-96EE-AEE10E1AB287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E8FF5-75D7-4A4D-A375-B86A91023E60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CC563-2CC0-4AC5-AC5B-A69B8126A58E}" type="datetime1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090F1-CD78-401E-8CEA-E79953D375B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576" y="18864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Auto-Suggest: A Minimal Implementation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592" y="1700808"/>
            <a:ext cx="8136904" cy="4752528"/>
          </a:xfrm>
        </p:spPr>
        <p:txBody>
          <a:bodyPr>
            <a:normAutofit fontScale="85000" lnSpcReduction="20000"/>
          </a:bodyPr>
          <a:lstStyle/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800" i="1" dirty="0">
                <a:solidFill>
                  <a:schemeClr val="tx1"/>
                </a:solidFill>
              </a:rPr>
              <a:t>Soft Reproduction and Evaluation of: </a:t>
            </a:r>
          </a:p>
          <a:p>
            <a:pPr algn="l"/>
            <a:r>
              <a:rPr lang="en-US" sz="2800" b="1" dirty="0">
                <a:solidFill>
                  <a:schemeClr val="tx1"/>
                </a:solidFill>
              </a:rPr>
              <a:t>“Auto-Suggest: Learning-to-Recommend Data Preparation Steps Using Data Science Notebooks”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100" b="1" dirty="0">
                <a:solidFill>
                  <a:schemeClr val="tx1"/>
                </a:solidFill>
              </a:rPr>
              <a:t>Authors: </a:t>
            </a:r>
            <a:r>
              <a:rPr lang="en-US" sz="2100" dirty="0">
                <a:solidFill>
                  <a:schemeClr val="tx1"/>
                </a:solidFill>
              </a:rPr>
              <a:t>Cong Yan (University of Washington), Yeye He (Microsoft Research)</a:t>
            </a:r>
          </a:p>
          <a:p>
            <a:pPr algn="l"/>
            <a:r>
              <a:rPr lang="en-US" sz="2100" b="1" dirty="0">
                <a:solidFill>
                  <a:schemeClr val="tx1"/>
                </a:solidFill>
              </a:rPr>
              <a:t>Published at: </a:t>
            </a:r>
            <a:r>
              <a:rPr lang="en-US" sz="2100" dirty="0">
                <a:solidFill>
                  <a:schemeClr val="tx1"/>
                </a:solidFill>
              </a:rPr>
              <a:t>SIGMOD Conference, June 2020, Portland, USA</a:t>
            </a:r>
          </a:p>
          <a:p>
            <a:pPr algn="l"/>
            <a:r>
              <a:rPr lang="en-US" sz="2100" b="1" dirty="0">
                <a:solidFill>
                  <a:schemeClr val="tx1"/>
                </a:solidFill>
              </a:rPr>
              <a:t>Replication Study by: </a:t>
            </a:r>
            <a:r>
              <a:rPr lang="en-US" sz="2100" dirty="0">
                <a:solidFill>
                  <a:schemeClr val="tx1"/>
                </a:solidFill>
              </a:rPr>
              <a:t>Triantafyllos Katsaros &amp; Georgios Xydias (University of Athens)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8FF0D1-F309-7F98-2294-A437FAD89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9ADA3-F83D-AAC9-E8E7-1C461E24B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Airflow Architecture for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29B50-63B4-3166-FF9C-4514A1A99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B234F6-9DC2-287D-E3AE-6255D958E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90E2B201-1B99-F695-0BA6-7DF9287568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79827"/>
            <a:ext cx="8078180" cy="526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619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6D935-8E2D-8C97-31B1-6D05A2513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093D1-6989-2AC2-E8E1-09673B6B3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Airflow DAGs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EC666-C962-5F7E-414A-DBB7EA389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8954CD-C5BB-2A37-343C-0C2BA689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C5F1D974-94B3-6AC3-DA53-F9DFB2DE04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88" y="1148281"/>
            <a:ext cx="8388424" cy="507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604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3D790-A256-1CC2-7803-2E176D482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CB429-420E-0CDE-96D7-B20AF1D3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MongoDB Repository Processing State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92325-273A-1ABD-EE88-EEC590E3E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8E8415-34DB-C10C-D79C-C12518EE1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D9771237-9EA5-C12C-998D-133A3319FE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124744"/>
            <a:ext cx="8686800" cy="437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5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Example: Predict for the “Unpivot” 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Task: given input table, predict what columns to “collapse”</a:t>
            </a:r>
          </a:p>
          <a:p>
            <a:r>
              <a:rPr lang="en-US" sz="2000" dirty="0"/>
              <a:t>Optimization-based formulation: NP-hard problem modeled as a graph cut</a:t>
            </a:r>
          </a:p>
          <a:p>
            <a:endParaRPr lang="en-US" sz="2000" dirty="0"/>
          </a:p>
        </p:txBody>
      </p:sp>
      <p:pic>
        <p:nvPicPr>
          <p:cNvPr id="4" name="Picture 3" descr="unpivo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9552" y="2492896"/>
            <a:ext cx="8352928" cy="340943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Example: Predict for the “Join” 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Task: Predict what columns to join and also predict join type (inner, outer, left)</a:t>
            </a:r>
          </a:p>
          <a:p>
            <a:r>
              <a:rPr lang="en-US" sz="2000" dirty="0"/>
              <a:t>Feature-based model to evaluate join key candidates</a:t>
            </a:r>
          </a:p>
          <a:p>
            <a:r>
              <a:rPr lang="en-US" sz="2000" dirty="0"/>
              <a:t>Examples of features:</a:t>
            </a:r>
          </a:p>
          <a:p>
            <a:pPr lvl="1"/>
            <a:r>
              <a:rPr lang="en-US" sz="1600" dirty="0"/>
              <a:t>Leftness – whether a column appears early (left) in the table</a:t>
            </a:r>
          </a:p>
          <a:p>
            <a:pPr lvl="1"/>
            <a:r>
              <a:rPr lang="en-US" sz="1600" dirty="0"/>
              <a:t>Emptiness – proportion of missing values</a:t>
            </a:r>
          </a:p>
          <a:p>
            <a:pPr lvl="1"/>
            <a:r>
              <a:rPr lang="en-US" sz="1600" dirty="0"/>
              <a:t>Distinct value ratio – uniqueness of values in each column</a:t>
            </a:r>
          </a:p>
          <a:p>
            <a:pPr lvl="1"/>
            <a:r>
              <a:rPr lang="en-US" sz="1600" dirty="0"/>
              <a:t>Value overlap – Jaccard/containment similarity between column values</a:t>
            </a:r>
          </a:p>
          <a:p>
            <a:pPr lvl="1"/>
            <a:r>
              <a:rPr lang="en-US" sz="1600" dirty="0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Example: Predict the “Next Operator”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Task: given available tables and operators invoked in the past =&gt; predict the most “likely” next operator</a:t>
            </a:r>
          </a:p>
          <a:p>
            <a:r>
              <a:rPr lang="en-US" sz="2000" dirty="0"/>
              <a:t>Use a model that</a:t>
            </a:r>
            <a:r>
              <a:rPr lang="en-US" sz="2000" b="1" dirty="0"/>
              <a:t> combines:</a:t>
            </a:r>
          </a:p>
          <a:p>
            <a:pPr lvl="1"/>
            <a:r>
              <a:rPr lang="en-US" sz="1600" dirty="0"/>
              <a:t>A RNN model that learns from past operator sequences</a:t>
            </a:r>
          </a:p>
          <a:p>
            <a:pPr lvl="1"/>
            <a:r>
              <a:rPr lang="en-US" sz="1600" dirty="0"/>
              <a:t>A Single-Operator predictor that evaluates the current table to estimate which operator likelihood</a:t>
            </a:r>
          </a:p>
          <a:p>
            <a:pPr lvl="1"/>
            <a:r>
              <a:rPr lang="en-US" sz="1600" dirty="0"/>
              <a:t>Outputs are fused through a MLP to generate the final prediction</a:t>
            </a:r>
          </a:p>
        </p:txBody>
      </p:sp>
      <p:pic>
        <p:nvPicPr>
          <p:cNvPr id="4" name="Picture 3" descr="predict_next_operator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3861048"/>
            <a:ext cx="7883525" cy="2664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Original Dataset Vs. Ours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256584"/>
          </a:xfrm>
        </p:spPr>
        <p:txBody>
          <a:bodyPr>
            <a:normAutofit lnSpcReduction="10000"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dirty="0"/>
              <a:t>Original implementation:</a:t>
            </a:r>
          </a:p>
          <a:p>
            <a:pPr lvl="1"/>
            <a:r>
              <a:rPr lang="en-US" sz="1600" dirty="0"/>
              <a:t>Used </a:t>
            </a:r>
            <a:r>
              <a:rPr lang="en-US" sz="1600" b="1" dirty="0"/>
              <a:t>30.7K</a:t>
            </a:r>
            <a:r>
              <a:rPr lang="en-US" sz="1600" dirty="0"/>
              <a:t> examples for Join, Groupby, Pivot and Unpivot models</a:t>
            </a:r>
          </a:p>
          <a:p>
            <a:pPr lvl="1"/>
            <a:r>
              <a:rPr lang="en-US" sz="1600" dirty="0"/>
              <a:t>Included </a:t>
            </a:r>
            <a:r>
              <a:rPr lang="en-US" sz="1600" b="1" dirty="0"/>
              <a:t>65K</a:t>
            </a:r>
            <a:r>
              <a:rPr lang="en-US" sz="1600" dirty="0"/>
              <a:t> operator sequences for next-operator prediction</a:t>
            </a:r>
          </a:p>
          <a:p>
            <a:pPr lvl="1"/>
            <a:r>
              <a:rPr lang="en-US" sz="1600" dirty="0"/>
              <a:t>Highly replay failure rate due to issues like broken code, missing data, … (</a:t>
            </a:r>
            <a:r>
              <a:rPr lang="en-US" sz="1600" b="1" dirty="0"/>
              <a:t>81.5%</a:t>
            </a:r>
            <a:r>
              <a:rPr lang="en-US" sz="1600" dirty="0"/>
              <a:t>)</a:t>
            </a:r>
          </a:p>
          <a:p>
            <a:pPr lvl="1"/>
            <a:r>
              <a:rPr lang="en-US" sz="1600" dirty="0"/>
              <a:t>Filtering removed low-quality cases like large loops, small tables, … (</a:t>
            </a:r>
            <a:r>
              <a:rPr lang="en-US" sz="1600" b="1" dirty="0"/>
              <a:t>85.2%</a:t>
            </a:r>
            <a:r>
              <a:rPr lang="en-US" sz="1600" dirty="0"/>
              <a:t>)</a:t>
            </a:r>
          </a:p>
          <a:p>
            <a:r>
              <a:rPr lang="en-US" sz="2000" b="1" dirty="0"/>
              <a:t>Our soft implementation:</a:t>
            </a:r>
          </a:p>
          <a:p>
            <a:pPr lvl="1"/>
            <a:r>
              <a:rPr lang="en-US" sz="1600" dirty="0"/>
              <a:t>Demonstrated the </a:t>
            </a:r>
            <a:r>
              <a:rPr lang="en-US" sz="1600" b="1" dirty="0"/>
              <a:t>Replay Notebooks Process</a:t>
            </a:r>
            <a:r>
              <a:rPr lang="en-US" sz="1600" dirty="0"/>
              <a:t> using 10 well-structured and replayable dummy notebooks (including data file resolution, operator graph tracking and parameter extraction) </a:t>
            </a:r>
          </a:p>
          <a:p>
            <a:pPr lvl="1"/>
            <a:r>
              <a:rPr lang="en-US" sz="1600" dirty="0"/>
              <a:t>Used a </a:t>
            </a:r>
            <a:r>
              <a:rPr lang="en-US" sz="1600" b="1" dirty="0"/>
              <a:t>subset of the authors’ dataset of 100 examples per operator</a:t>
            </a:r>
            <a:r>
              <a:rPr lang="en-US" sz="1600" dirty="0"/>
              <a:t> (Join, Groupby, Pivot,  Unpivot), which </a:t>
            </a:r>
            <a:r>
              <a:rPr lang="en-US" sz="1600" b="1" dirty="0"/>
              <a:t>did not include sequences</a:t>
            </a:r>
          </a:p>
          <a:p>
            <a:pPr lvl="1"/>
            <a:r>
              <a:rPr lang="en-US" sz="1600" dirty="0"/>
              <a:t>Created </a:t>
            </a:r>
            <a:r>
              <a:rPr lang="en-US" sz="1600" b="1" dirty="0"/>
              <a:t>1000 artificial operator sequences </a:t>
            </a:r>
            <a:r>
              <a:rPr lang="en-US" sz="1600" dirty="0"/>
              <a:t>to train the sequence models</a:t>
            </a:r>
          </a:p>
          <a:p>
            <a:pPr lvl="1"/>
            <a:r>
              <a:rPr lang="en-US" sz="1600" dirty="0"/>
              <a:t>Combined operator and sequence data to construct a final </a:t>
            </a:r>
            <a:r>
              <a:rPr lang="en-US" sz="1600" b="1" dirty="0"/>
              <a:t>400-sample dataset</a:t>
            </a:r>
            <a:r>
              <a:rPr lang="en-US" sz="1600" dirty="0"/>
              <a:t> for training the final model</a:t>
            </a:r>
          </a:p>
          <a:p>
            <a:endParaRPr lang="en-US" dirty="0"/>
          </a:p>
        </p:txBody>
      </p:sp>
      <p:pic>
        <p:nvPicPr>
          <p:cNvPr id="5" name="Picture 4" descr="data_stat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7544" y="1124744"/>
            <a:ext cx="7740352" cy="1504169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Evaluation: Precision</a:t>
            </a:r>
          </a:p>
        </p:txBody>
      </p:sp>
      <p:pic>
        <p:nvPicPr>
          <p:cNvPr id="4" name="Picture 4" descr="evaluation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3" y="1196752"/>
            <a:ext cx="7848873" cy="2822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1" descr="final_prec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19320" y="4077072"/>
            <a:ext cx="8245168" cy="1584175"/>
          </a:xfrm>
          <a:prstGeom prst="rect">
            <a:avLst/>
          </a:prstGeom>
        </p:spPr>
      </p:pic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6" name="Picture 5" descr="final_prec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7504" y="4077071"/>
            <a:ext cx="8928992" cy="166964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168"/>
          </a:xfrm>
        </p:spPr>
        <p:txBody>
          <a:bodyPr>
            <a:normAutofit/>
          </a:bodyPr>
          <a:lstStyle/>
          <a:p>
            <a:r>
              <a:rPr lang="en-US" sz="2000" b="1" dirty="0"/>
              <a:t>Soft Implementation of Auto-Suggest </a:t>
            </a:r>
            <a:r>
              <a:rPr lang="en-US" sz="2000" dirty="0"/>
              <a:t>for </a:t>
            </a:r>
            <a:r>
              <a:rPr lang="en-US" sz="2000" i="1" dirty="0"/>
              <a:t>Self-service Data Preparation:</a:t>
            </a:r>
            <a:endParaRPr lang="en-US" sz="2000" dirty="0"/>
          </a:p>
          <a:p>
            <a:pPr lvl="1"/>
            <a:r>
              <a:rPr lang="en-US" sz="1600" dirty="0"/>
              <a:t>Used a subset of real data preparation tasks from Jupyter notebooks, enhanced with synthetic sequences</a:t>
            </a:r>
          </a:p>
          <a:p>
            <a:pPr lvl="1"/>
            <a:r>
              <a:rPr lang="en-US" sz="1600" dirty="0"/>
              <a:t>Predicted both </a:t>
            </a:r>
            <a:r>
              <a:rPr lang="en-US" sz="1600" b="1" dirty="0"/>
              <a:t>“single-operator” steps</a:t>
            </a:r>
            <a:r>
              <a:rPr lang="en-US" sz="1600" dirty="0"/>
              <a:t> and </a:t>
            </a:r>
            <a:r>
              <a:rPr lang="en-US" sz="1600" b="1" dirty="0"/>
              <a:t>“next-operator” </a:t>
            </a:r>
            <a:r>
              <a:rPr lang="en-US" sz="1600" dirty="0"/>
              <a:t>(Join, Merge, Pivot, Unpivot) </a:t>
            </a:r>
          </a:p>
          <a:p>
            <a:r>
              <a:rPr lang="en-US" sz="2000" dirty="0"/>
              <a:t>Despite limitations in data and resources, the system achieved </a:t>
            </a:r>
            <a:r>
              <a:rPr lang="en-US" sz="2000" b="1" dirty="0"/>
              <a:t>decent performance</a:t>
            </a:r>
            <a:r>
              <a:rPr lang="en-US" sz="2000" dirty="0"/>
              <a:t> across tasks</a:t>
            </a:r>
          </a:p>
          <a:p>
            <a:r>
              <a:rPr lang="en-US" sz="2000" b="1" dirty="0"/>
              <a:t>Future Work:</a:t>
            </a:r>
          </a:p>
          <a:p>
            <a:pPr lvl="1"/>
            <a:r>
              <a:rPr lang="en-US" sz="1600" dirty="0"/>
              <a:t>Expand data collecting from shared workflows on platforms like Kaggle or Hugging Face</a:t>
            </a:r>
          </a:p>
          <a:p>
            <a:pPr lvl="1"/>
            <a:r>
              <a:rPr lang="en-US" sz="1600" dirty="0"/>
              <a:t>Learn from BI projects, instead of notebooks only (</a:t>
            </a:r>
            <a:r>
              <a:rPr lang="en-US" sz="1600" b="1" dirty="0"/>
              <a:t>Auto-Prep</a:t>
            </a:r>
            <a:r>
              <a:rPr lang="en-US" sz="1600" dirty="0"/>
              <a:t>, </a:t>
            </a:r>
            <a:r>
              <a:rPr lang="en-US" sz="1600" i="1" dirty="0"/>
              <a:t>VLDB 2025</a:t>
            </a:r>
            <a:r>
              <a:rPr lang="en-US" sz="1600" dirty="0"/>
              <a:t>)</a:t>
            </a:r>
          </a:p>
          <a:p>
            <a:pPr lvl="1"/>
            <a:r>
              <a:rPr lang="en-US" sz="1600" dirty="0"/>
              <a:t>Apply similar learning approaches to structured files, e.g. Excel (</a:t>
            </a:r>
            <a:r>
              <a:rPr lang="en-US" sz="1600" b="1" dirty="0"/>
              <a:t>Auto-Formula, </a:t>
            </a:r>
            <a:r>
              <a:rPr lang="en-US" sz="1600" i="1" dirty="0"/>
              <a:t>SIGMOD 2024</a:t>
            </a:r>
            <a:r>
              <a:rPr lang="en-US" sz="1600" dirty="0"/>
              <a:t>)</a:t>
            </a:r>
          </a:p>
          <a:p>
            <a:pPr lvl="1"/>
            <a:r>
              <a:rPr lang="en-US" sz="1600" dirty="0"/>
              <a:t>Direct successor of auto-suggest is </a:t>
            </a:r>
            <a:r>
              <a:rPr lang="en-US" sz="1600" b="1" dirty="0"/>
              <a:t>Auto-Pipeline </a:t>
            </a:r>
            <a:r>
              <a:rPr lang="en-US" sz="1600" i="1" dirty="0"/>
              <a:t>(VLDB, 2021)</a:t>
            </a:r>
            <a:r>
              <a:rPr lang="en-US" sz="1600" dirty="0"/>
              <a:t>, which automates full data pipelines using Auto-Suggest as a component</a:t>
            </a:r>
          </a:p>
          <a:p>
            <a:pPr lvl="1"/>
            <a:r>
              <a:rPr lang="en-US" sz="1600" dirty="0"/>
              <a:t>Explore </a:t>
            </a:r>
            <a:r>
              <a:rPr lang="en-US" sz="1600" b="1" dirty="0"/>
              <a:t>domain-specific</a:t>
            </a:r>
            <a:r>
              <a:rPr lang="en-US" sz="1600" dirty="0"/>
              <a:t> extensions, e.g. medical notebooks or cancer studies (or apply Auto-Suggest modeling principles </a:t>
            </a:r>
            <a:r>
              <a:rPr lang="en-US" sz="1600" b="1" dirty="0"/>
              <a:t>beyond just data transformation</a:t>
            </a:r>
            <a:r>
              <a:rPr lang="en-US" sz="1600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Questions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>
              <a:buNone/>
            </a:pPr>
            <a:r>
              <a:rPr lang="en-US" sz="2400" dirty="0"/>
              <a:t>Thank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Data Preparation: Bottleneck for Productivity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Data Preparation </a:t>
            </a:r>
            <a:r>
              <a:rPr lang="en-US" sz="2000" dirty="0"/>
              <a:t>is prerequisite for most BI/ML projects today</a:t>
            </a:r>
          </a:p>
          <a:p>
            <a:pPr lvl="1"/>
            <a:r>
              <a:rPr lang="en-US" sz="1600" dirty="0"/>
              <a:t>Involves wrangling raw data into usable formats (e.g. join, reshape, transform, clean …)</a:t>
            </a:r>
          </a:p>
          <a:p>
            <a:r>
              <a:rPr lang="en-US" sz="2000" dirty="0"/>
              <a:t>Up to 80% of project’s time is spent by users on data preparation</a:t>
            </a:r>
          </a:p>
          <a:p>
            <a:pPr lvl="1"/>
            <a:r>
              <a:rPr lang="en-US" sz="1600" dirty="0"/>
              <a:t>Applies to both expert data scientists and non-technical users</a:t>
            </a:r>
          </a:p>
          <a:p>
            <a:r>
              <a:rPr lang="en-US" sz="2000" dirty="0"/>
              <a:t>Growing trend: automation &amp; “self-service” data preparation</a:t>
            </a:r>
          </a:p>
          <a:p>
            <a:pPr lvl="1"/>
            <a:r>
              <a:rPr lang="en-US" sz="1600" dirty="0"/>
              <a:t>Rise of tools like Trifacta, Tableau, Microsoft Power Query and others</a:t>
            </a:r>
          </a:p>
          <a:p>
            <a:pPr lvl="1"/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Data Preparation: The “Pivot” Operator as Example</a:t>
            </a:r>
          </a:p>
        </p:txBody>
      </p:sp>
      <p:pic>
        <p:nvPicPr>
          <p:cNvPr id="4" name="Content Placeholder 3" descr="pivot_exampl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2123723"/>
            <a:ext cx="8229600" cy="3478916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“Pivot”: How would Non-Experts deal with it?</a:t>
            </a:r>
          </a:p>
        </p:txBody>
      </p:sp>
      <p:pic>
        <p:nvPicPr>
          <p:cNvPr id="4" name="Content Placeholder 3" descr="pivot_example_non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11560" y="2069026"/>
            <a:ext cx="7344816" cy="3238433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“Pivot”: Intelligent Suggestion of “Top-K Choices”</a:t>
            </a:r>
          </a:p>
        </p:txBody>
      </p:sp>
      <p:pic>
        <p:nvPicPr>
          <p:cNvPr id="4" name="Content Placeholder 3" descr="pivot_example_sugg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11560" y="1915073"/>
            <a:ext cx="7344816" cy="3448130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800" b="1" dirty="0"/>
              <a:t>Data Preparation: Many more Challenging Operators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uto_suggests_intr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7544" y="1268760"/>
            <a:ext cx="7796838" cy="3312368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Auto-Suggest: Key Highlights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915000" cy="4525963"/>
          </a:xfrm>
        </p:spPr>
        <p:txBody>
          <a:bodyPr>
            <a:normAutofit/>
          </a:bodyPr>
          <a:lstStyle/>
          <a:p>
            <a:r>
              <a:rPr lang="en-US" sz="2000" dirty="0"/>
              <a:t>Limited Support for “Intelligent Suggestion”</a:t>
            </a:r>
          </a:p>
          <a:p>
            <a:r>
              <a:rPr lang="en-US" sz="2000" dirty="0"/>
              <a:t>Existing research literature and commercial vendors are largely heuristic-based, not accurate</a:t>
            </a:r>
          </a:p>
          <a:p>
            <a:r>
              <a:rPr lang="en-US" sz="2000" dirty="0"/>
              <a:t>Introducing </a:t>
            </a:r>
            <a:r>
              <a:rPr lang="en-US" sz="2000" b="1" dirty="0"/>
              <a:t>Auto-Suggest</a:t>
            </a:r>
            <a:r>
              <a:rPr lang="en-US" sz="2000" dirty="0"/>
              <a:t>:</a:t>
            </a:r>
          </a:p>
          <a:p>
            <a:pPr lvl="1"/>
            <a:r>
              <a:rPr lang="en-US" sz="1600" dirty="0"/>
              <a:t>Systematic framework to “learn-to-suggest”</a:t>
            </a:r>
          </a:p>
          <a:p>
            <a:pPr lvl="1"/>
            <a:r>
              <a:rPr lang="en-US" sz="1600" dirty="0"/>
              <a:t>“Learns” from 4M+ Jupyter Notebooks </a:t>
            </a:r>
          </a:p>
          <a:p>
            <a:pPr lvl="1"/>
            <a:r>
              <a:rPr lang="en-US" sz="1600" dirty="0"/>
              <a:t>Uses predictive models to “Suggest” appropriate transformations for end-users</a:t>
            </a:r>
          </a:p>
          <a:p>
            <a:pPr lvl="1"/>
            <a:r>
              <a:rPr lang="en-US" sz="1600" dirty="0"/>
              <a:t>Extensible to support additional operators beyond those in existing tools </a:t>
            </a:r>
          </a:p>
          <a:p>
            <a:pPr lvl="1"/>
            <a:r>
              <a:rPr lang="en-US" sz="1600" dirty="0"/>
              <a:t>2 recommendation tasks: </a:t>
            </a:r>
          </a:p>
          <a:p>
            <a:pPr lvl="2"/>
            <a:r>
              <a:rPr lang="en-US" sz="1200" b="1" dirty="0"/>
              <a:t>Single-Operator prediction</a:t>
            </a:r>
            <a:r>
              <a:rPr lang="en-US" sz="1200" dirty="0"/>
              <a:t>: </a:t>
            </a:r>
            <a:r>
              <a:rPr lang="en-US" sz="1200" i="1" dirty="0"/>
              <a:t>How</a:t>
            </a:r>
            <a:r>
              <a:rPr lang="en-US" sz="1200" dirty="0"/>
              <a:t> to perform a specific operation</a:t>
            </a:r>
          </a:p>
          <a:p>
            <a:pPr lvl="2"/>
            <a:r>
              <a:rPr lang="en-US" sz="1200" b="1" dirty="0"/>
              <a:t>Next-Operator prediction</a:t>
            </a:r>
            <a:r>
              <a:rPr lang="en-US" sz="1200" dirty="0"/>
              <a:t>: </a:t>
            </a:r>
            <a:r>
              <a:rPr lang="en-US" sz="1200" i="1" dirty="0"/>
              <a:t>What</a:t>
            </a:r>
            <a:r>
              <a:rPr lang="en-US" sz="1200" dirty="0"/>
              <a:t> transformation is likely to come next in the workflow</a:t>
            </a:r>
          </a:p>
          <a:p>
            <a:pPr lvl="1"/>
            <a:endParaRPr lang="en-US" sz="1600" dirty="0"/>
          </a:p>
        </p:txBody>
      </p:sp>
      <p:pic>
        <p:nvPicPr>
          <p:cNvPr id="4" name="Picture 6" descr="github_logo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99992" y="3284984"/>
            <a:ext cx="281770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existing_work_plus_autoSugges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91956" y="1700809"/>
            <a:ext cx="2767508" cy="18722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Auto-Suggest 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Offline Component: Crawls and replays Jupyter notebooks to extract data preparation steps by generating data-flow graphs and training models</a:t>
            </a:r>
          </a:p>
          <a:p>
            <a:pPr>
              <a:buFont typeface="Arial" charset="0"/>
              <a:buChar char="•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Online Component: Delivers real-time recommendations for data preparation steps within interactive environment</a:t>
            </a:r>
          </a:p>
          <a:p>
            <a:endParaRPr lang="en-US" dirty="0"/>
          </a:p>
        </p:txBody>
      </p:sp>
      <p:pic>
        <p:nvPicPr>
          <p:cNvPr id="4" name="Picture 3" descr="system_architecture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2996952"/>
            <a:ext cx="7247569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Replay Jupyter Notebooks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Content Placeholder 3" descr="replay_nbs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467544" y="1556792"/>
            <a:ext cx="8068235" cy="410445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90F1-CD78-401E-8CEA-E79953D375B3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1636</TotalTime>
  <Words>822</Words>
  <Application>Microsoft Office PowerPoint</Application>
  <PresentationFormat>Προβολή στην οθόνη (4:3)</PresentationFormat>
  <Paragraphs>136</Paragraphs>
  <Slides>19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2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Auto-Suggest: A Minimal Implementation</vt:lpstr>
      <vt:lpstr>Data Preparation: Bottleneck for Productivity</vt:lpstr>
      <vt:lpstr>Data Preparation: The “Pivot” Operator as Example</vt:lpstr>
      <vt:lpstr>“Pivot”: How would Non-Experts deal with it?</vt:lpstr>
      <vt:lpstr>“Pivot”: Intelligent Suggestion of “Top-K Choices”</vt:lpstr>
      <vt:lpstr>Data Preparation: Many more Challenging Operators</vt:lpstr>
      <vt:lpstr>Auto-Suggest: Key Highlights</vt:lpstr>
      <vt:lpstr>Auto-Suggest System Architecture</vt:lpstr>
      <vt:lpstr>Replay Jupyter Notebooks</vt:lpstr>
      <vt:lpstr>Airflow Architecture for Preprocessing</vt:lpstr>
      <vt:lpstr>Airflow DAGs workflow</vt:lpstr>
      <vt:lpstr>MongoDB Repository Processing State Schema</vt:lpstr>
      <vt:lpstr>Example: Predict for the “Unpivot” Operator</vt:lpstr>
      <vt:lpstr>Example: Predict for the “Join” Operator</vt:lpstr>
      <vt:lpstr>Example: Predict the “Next Operator”</vt:lpstr>
      <vt:lpstr>Original Dataset Vs. Ours</vt:lpstr>
      <vt:lpstr>Evaluation: Precision</vt:lpstr>
      <vt:lpstr>Conclusion</vt:lpstr>
      <vt:lpstr>Questions ?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Auto-Suggest: A minimal Implementation</dc:title>
  <dc:creator>Giorgos Xidias</dc:creator>
  <cp:lastModifiedBy>Τριαντάφυλλος Κατσαρός</cp:lastModifiedBy>
  <cp:revision>68</cp:revision>
  <dcterms:created xsi:type="dcterms:W3CDTF">2025-06-14T07:35:40Z</dcterms:created>
  <dcterms:modified xsi:type="dcterms:W3CDTF">2025-06-17T09:29:41Z</dcterms:modified>
</cp:coreProperties>
</file>

<file path=docProps/thumbnail.jpeg>
</file>